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sldIdLst>
    <p:sldId id="256" r:id="rId2"/>
    <p:sldId id="263" r:id="rId3"/>
    <p:sldId id="285" r:id="rId4"/>
    <p:sldId id="257" r:id="rId5"/>
    <p:sldId id="264" r:id="rId6"/>
    <p:sldId id="258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76" r:id="rId19"/>
    <p:sldId id="278" r:id="rId20"/>
    <p:sldId id="279" r:id="rId21"/>
    <p:sldId id="280" r:id="rId22"/>
    <p:sldId id="282" r:id="rId23"/>
    <p:sldId id="281" r:id="rId24"/>
    <p:sldId id="283" r:id="rId25"/>
    <p:sldId id="284" r:id="rId2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4" autoAdjust="0"/>
    <p:restoredTop sz="94660"/>
  </p:normalViewPr>
  <p:slideViewPr>
    <p:cSldViewPr snapToGrid="0">
      <p:cViewPr varScale="1">
        <p:scale>
          <a:sx n="85" d="100"/>
          <a:sy n="85" d="100"/>
        </p:scale>
        <p:origin x="-69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9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2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2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4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r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3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19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73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0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r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2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r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426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r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359310" y="1696065"/>
            <a:ext cx="9307322" cy="1106129"/>
          </a:xfrm>
        </p:spPr>
        <p:txBody>
          <a:bodyPr>
            <a:normAutofit fontScale="90000"/>
          </a:bodyPr>
          <a:lstStyle/>
          <a:p>
            <a:pPr algn="ctr" rtl="1"/>
            <a:r>
              <a:rPr lang="he-IL" sz="7200" dirty="0"/>
              <a:t>המכון לייצור מתקדם</a:t>
            </a:r>
            <a:endParaRPr lang="en-US" sz="5300" dirty="0"/>
          </a:p>
        </p:txBody>
      </p:sp>
      <p:pic>
        <p:nvPicPr>
          <p:cNvPr id="1026" name="Picture 2" descr="Image result for â«××× ×× ×ª×¢×©×××ªâ¬â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" t="16830" r="4698" b="13344"/>
          <a:stretch/>
        </p:blipFill>
        <p:spPr bwMode="auto">
          <a:xfrm>
            <a:off x="6095253" y="654666"/>
            <a:ext cx="1782112" cy="9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903" y="590372"/>
            <a:ext cx="3270097" cy="985838"/>
          </a:xfrm>
          <a:prstGeom prst="rect">
            <a:avLst/>
          </a:prstGeom>
        </p:spPr>
      </p:pic>
      <p:pic>
        <p:nvPicPr>
          <p:cNvPr id="3" name="Picture 2" descr="Image result for â«××©×¨× ××××¢â¬â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24" y="654666"/>
            <a:ext cx="1320799" cy="9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 result for â«××©×¨× ××××¦×¨â¬â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38" y="654666"/>
            <a:ext cx="2286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5718" y="3946358"/>
            <a:ext cx="28745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he-IL" sz="4800" dirty="0">
                <a:solidFill>
                  <a:schemeClr val="bg1"/>
                </a:solidFill>
              </a:rPr>
              <a:t>כנס מציעים</a:t>
            </a:r>
          </a:p>
          <a:p>
            <a:pPr algn="ctr" rtl="1"/>
            <a:r>
              <a:rPr lang="he-IL" sz="4800" dirty="0">
                <a:solidFill>
                  <a:schemeClr val="bg1"/>
                </a:solidFill>
              </a:rPr>
              <a:t>6.8.2018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מרכז הידע (פרק ג')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821904" y="1855643"/>
            <a:ext cx="4909219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תוצרים כתובים 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סוגי התוצרים (5.2):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דיוור חודשי (5.2.1)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פרסום מקצועי רבעוני (5.2.2)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פרסום עומק שנתי (5.2.3)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הפצת הידע (6)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אתר אינטרנט (6.2.1)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אירועי חשיפה (6.3)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סדנאות (6.4)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1455820" y="1855642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קהילת חדשנות (7)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מטרתה פיתוח וחיזוק ה"אקו-</a:t>
            </a:r>
            <a:r>
              <a:rPr lang="he-IL" sz="2200" dirty="0" err="1"/>
              <a:t>סיסטם</a:t>
            </a:r>
            <a:r>
              <a:rPr lang="he-IL" sz="2200" dirty="0"/>
              <a:t>" בתחום הייצור המתקדם (7.2)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פעילויות ואירועים (7.3.2):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מפגשי </a:t>
            </a:r>
            <a:r>
              <a:rPr lang="en-US" sz="2000" dirty="0"/>
              <a:t>Meet Up</a:t>
            </a:r>
            <a:r>
              <a:rPr lang="he-IL" sz="2000" dirty="0"/>
              <a:t> (7.3.2.1)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 err="1"/>
              <a:t>האקתונים</a:t>
            </a:r>
            <a:r>
              <a:rPr lang="he-IL" sz="2000" dirty="0"/>
              <a:t> (7.3.2.2)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מפגש משקיעים (7.3.2.3)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הכשרת נותני שירותים חיצוניים (8)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4714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שירותי הסיוע (פרק ד')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821904" y="1855643"/>
            <a:ext cx="4909219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שירותי הסיוע (2)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ייעוץ (2.1)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עיקרי השירות (2.1.1)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התוצר המבוקש (2.1.2)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סל שעות (2.1.3)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הטמעה (2.2)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עיקרי השירות (2.2.1)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התוצר המבוקש (2.2.4)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סל שעות (2.2.5)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1455820" y="1855642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הליך מתן שירותי הסיוע (3)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r>
              <a:rPr lang="he-IL" sz="2400" dirty="0"/>
              <a:t>(3.2)</a:t>
            </a: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5" name="תמונה 4" descr="תיאור סכמטי של הליך הייעוץ, המפורט בסעיף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222" y="2381836"/>
            <a:ext cx="4050447" cy="394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2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</a:t>
            </a:r>
            <a:r>
              <a:rPr lang="he-IL" sz="3600" dirty="0" smtClean="0"/>
              <a:t>שירותי הסיוע (פרק </a:t>
            </a:r>
            <a:r>
              <a:rPr lang="he-IL" sz="3600" dirty="0"/>
              <a:t>ד')</a:t>
            </a:r>
            <a:endParaRPr lang="en-US" sz="3600" dirty="0"/>
          </a:p>
        </p:txBody>
      </p:sp>
      <p:sp>
        <p:nvSpPr>
          <p:cNvPr id="6" name="מלבן מעוגל 5"/>
          <p:cNvSpPr/>
          <p:nvPr/>
        </p:nvSpPr>
        <p:spPr>
          <a:xfrm>
            <a:off x="457200" y="2933851"/>
            <a:ext cx="1424965" cy="6731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שיווק (3.1.1)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3019378" y="2929605"/>
            <a:ext cx="1697001" cy="69420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פנייה ראשונית של לקוח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3333114" y="4851114"/>
            <a:ext cx="2455852" cy="90907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ביצוע ע"י יועצים חיצוניים (3.1.7)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9313323" y="2943869"/>
            <a:ext cx="1624657" cy="1904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אבחון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(3.1.3.2)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(3.1.5)</a:t>
            </a:r>
          </a:p>
        </p:txBody>
      </p:sp>
      <p:sp>
        <p:nvSpPr>
          <p:cNvPr id="10" name="מלבן מעוגל 9"/>
          <p:cNvSpPr/>
          <p:nvPr/>
        </p:nvSpPr>
        <p:spPr>
          <a:xfrm>
            <a:off x="6487297" y="4294744"/>
            <a:ext cx="2047115" cy="12955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תכנית השירותים המפורטת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(3.1.5.4.3) (3.1.5.2.3)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5747470" y="3073468"/>
            <a:ext cx="2389977" cy="4398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סינון ראשוני (3.1.2)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מחבר חץ ישר 11"/>
          <p:cNvCxnSpPr/>
          <p:nvPr/>
        </p:nvCxnSpPr>
        <p:spPr>
          <a:xfrm>
            <a:off x="1985211" y="3266024"/>
            <a:ext cx="93846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/>
          <p:cNvCxnSpPr/>
          <p:nvPr/>
        </p:nvCxnSpPr>
        <p:spPr>
          <a:xfrm>
            <a:off x="4793290" y="3255289"/>
            <a:ext cx="877269" cy="43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מלבן מעוגל 13"/>
          <p:cNvSpPr/>
          <p:nvPr/>
        </p:nvSpPr>
        <p:spPr>
          <a:xfrm>
            <a:off x="5747470" y="1916497"/>
            <a:ext cx="2389977" cy="46834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לא רלוונטי (3.1.3.1)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מחבר חץ ישר 14"/>
          <p:cNvCxnSpPr/>
          <p:nvPr/>
        </p:nvCxnSpPr>
        <p:spPr>
          <a:xfrm>
            <a:off x="8151651" y="3290295"/>
            <a:ext cx="1110677" cy="62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מלבן מעוגל 15"/>
          <p:cNvSpPr/>
          <p:nvPr/>
        </p:nvSpPr>
        <p:spPr>
          <a:xfrm>
            <a:off x="3333114" y="4182231"/>
            <a:ext cx="2455853" cy="60104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ביצוע ע"י המכון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(3.1.7) (3.1.8)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581192" y="4607634"/>
            <a:ext cx="2119524" cy="737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מעקב לאחר הסיוע (6)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9152325" y="1893649"/>
            <a:ext cx="1888921" cy="5409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אבחון ריק (3.1.5.4.1)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מחבר חץ ישר 18"/>
          <p:cNvCxnSpPr/>
          <p:nvPr/>
        </p:nvCxnSpPr>
        <p:spPr>
          <a:xfrm flipH="1" flipV="1">
            <a:off x="5798856" y="4531903"/>
            <a:ext cx="590945" cy="1980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/>
          <p:cNvCxnSpPr/>
          <p:nvPr/>
        </p:nvCxnSpPr>
        <p:spPr>
          <a:xfrm flipH="1">
            <a:off x="5798856" y="5165198"/>
            <a:ext cx="590088" cy="180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/>
          <p:cNvCxnSpPr/>
          <p:nvPr/>
        </p:nvCxnSpPr>
        <p:spPr>
          <a:xfrm flipH="1">
            <a:off x="2710605" y="4563286"/>
            <a:ext cx="530076" cy="2199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חץ ישר 21"/>
          <p:cNvCxnSpPr/>
          <p:nvPr/>
        </p:nvCxnSpPr>
        <p:spPr>
          <a:xfrm flipH="1" flipV="1">
            <a:off x="2700716" y="5165199"/>
            <a:ext cx="559542" cy="1589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מחבר חץ ישר 22"/>
          <p:cNvCxnSpPr/>
          <p:nvPr/>
        </p:nvCxnSpPr>
        <p:spPr>
          <a:xfrm flipH="1" flipV="1">
            <a:off x="10096786" y="2450641"/>
            <a:ext cx="1" cy="4711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מחבר חץ ישר 23"/>
          <p:cNvCxnSpPr/>
          <p:nvPr/>
        </p:nvCxnSpPr>
        <p:spPr>
          <a:xfrm flipV="1">
            <a:off x="6914878" y="2449079"/>
            <a:ext cx="6544" cy="5297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מלבן מעוגל 24"/>
          <p:cNvSpPr/>
          <p:nvPr/>
        </p:nvSpPr>
        <p:spPr>
          <a:xfrm>
            <a:off x="592756" y="6363989"/>
            <a:ext cx="10798395" cy="35712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ליווי מקצועי של המכון לאורך כל התהליך (3.1.9)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מלבן מעוגל 25"/>
          <p:cNvSpPr/>
          <p:nvPr/>
        </p:nvSpPr>
        <p:spPr>
          <a:xfrm>
            <a:off x="9100457" y="5449436"/>
            <a:ext cx="1992655" cy="8370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חיבור מוצלח (3.1.5.4.2) (3.1.6.3)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מחבר חץ ישר 26"/>
          <p:cNvCxnSpPr/>
          <p:nvPr/>
        </p:nvCxnSpPr>
        <p:spPr>
          <a:xfrm flipH="1">
            <a:off x="10125650" y="4924682"/>
            <a:ext cx="1" cy="4480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מחבר חץ ישר 27"/>
          <p:cNvCxnSpPr/>
          <p:nvPr/>
        </p:nvCxnSpPr>
        <p:spPr>
          <a:xfrm flipH="1">
            <a:off x="8559910" y="4595593"/>
            <a:ext cx="70241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6" grpId="0" animBg="1"/>
      <p:bldP spid="17" grpId="0" animBg="1"/>
      <p:bldP spid="18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שירותים נוספים (פרק ה')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פעילות במחוז צפון 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"המשרד רואה חשיבות גדולה בכך שרובה המכריע של פעילות המכון תתבצע במחוז הצפון, ובמתחם המכון בפרט" (1.1)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שירותי משרד (2)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מיתוג 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שיווק ופרסום (4)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מערכת ניהול לקוחות 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אבטחת מידע (6)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81192" y="1858423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ניהול אתר אינטרנט (7)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הפניה לדרישות בפרק ג', סעיף 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פלטפורמה לפנייה של לקוחות (7.1.3)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יפעל בעברית, ערבית ואנגלית (7.3)</a:t>
            </a:r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8751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כוח אדם (פרק ו')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מנהל המכון (2.1)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דרישות התפקיד (2.1.1)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השכלה וניסיון (סעיף 7.3.3 בגוף המכרז)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מנהל מקצועי (2.2)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200" dirty="0"/>
              <a:t>דרישות התפקיד (2.2.1)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200" dirty="0"/>
              <a:t>השכלה וניסיון (2.2.2)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מומחה לייצור מתקדם (2.3)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דרישות התפקיד (2.3.1)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השכלה וניסיון (2.3.2)</a:t>
            </a:r>
          </a:p>
          <a:p>
            <a:pPr marL="630000" lvl="2" indent="0">
              <a:buNone/>
            </a:pP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81192" y="1858423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הוראות כלליות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נותני השירותים החיצוניים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הכשרות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כמות משרות (6)</a:t>
            </a:r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932728"/>
              </p:ext>
            </p:extLst>
          </p:nvPr>
        </p:nvGraphicFramePr>
        <p:xfrm>
          <a:off x="581192" y="3899540"/>
          <a:ext cx="5549700" cy="189280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38278">
                  <a:extLst>
                    <a:ext uri="{9D8B030D-6E8A-4147-A177-3AD203B41FA5}">
                      <a16:colId xmlns:a16="http://schemas.microsoft.com/office/drawing/2014/main" xmlns="" val="1034046172"/>
                    </a:ext>
                  </a:extLst>
                </a:gridCol>
                <a:gridCol w="4011422">
                  <a:extLst>
                    <a:ext uri="{9D8B030D-6E8A-4147-A177-3AD203B41FA5}">
                      <a16:colId xmlns:a16="http://schemas.microsoft.com/office/drawing/2014/main" xmlns="" val="28498423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שם המשרה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כמות מינימאלית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72038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מנהל המכון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15777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מנהלים מקצועיים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1, בכמות שלא שתפחת מיחס של מנהל מקצועי אחד לכל 10-15 לקוחות בשנה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r>
                        <a:rPr lang="he-IL" sz="1800" dirty="0">
                          <a:effectLst/>
                        </a:rPr>
                        <a:t> היחס המדויק יקבע בנהלים.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32287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>
                          <a:effectLst/>
                        </a:rPr>
                        <a:t>מומחה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64027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77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4695" y="702156"/>
            <a:ext cx="11466429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השירותים הנדרשים (נספח ה') – התנהלות מול המשרד (פרק ז')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הצוות המנהל (1)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עבודה שנתית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פעילות שוטפת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מענה לדרישות המשרד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דיווחים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בקרה (6)</a:t>
            </a:r>
          </a:p>
          <a:p>
            <a:pPr marL="324000" lvl="1" indent="0">
              <a:buNone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7454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מודל התמורה – הסכם השירותים, סעיף 17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41143" y="1827209"/>
            <a:ext cx="5823810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תשלום תפעול קבוע (17.3.1)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620,000 ₪ לרבעון, פחות אחוז הנחה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תשלום תפעול משתנה (17.3.1)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24,000 ₪ לאבחון קטן, פחות אחוז הנחה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פי 1.5 עבור מפעל בינוני, פי 2.25 למפעל גדול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התשלום כולל גם את השתתפות המפעלים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כפוף למגבלת אבחונים ריקים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סל השירותים (17.4)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החזר הוצאות בגין התשתית הטכנולוגית (17.6)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130629" y="1858423"/>
            <a:ext cx="626181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בונוס א' – תכנית עבודה ומדד שביעות רצון (17.5.1)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עד 8% מהתשלום הקבוע בכל שנת התקשרות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עמידה ביעדי תכנית העבודה, עד 50% מהתשלום (17.5.1.2)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עמידה ביעדי מדד שביעות רצון, עד 50% מהתשלום (17.5.1.3)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 בונוס ב' – הצלחת שירותי הסיוע (17.5.2)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עד 25% מהתשלום המשתנה לכל שנת התקשרות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הגדרת הצלחה (17.5.2.2)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נמדד בתום שנתיים מסיום הסיוע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0490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מודל התמורה – הסכם השירותים, סעיף 17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2130" y="1843611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חישוב בונוס ב' (17.5.2.3)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950495" y="4194395"/>
            <a:ext cx="10660313" cy="24784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/>
              <a:t>T</a:t>
            </a:r>
            <a:r>
              <a:rPr lang="en-US" sz="2400" baseline="-25000" dirty="0" err="1"/>
              <a:t>Max</a:t>
            </a:r>
            <a:r>
              <a:rPr lang="he-IL" sz="2400" dirty="0"/>
              <a:t> = 25% מסך התשלום המשתנה עבור שנת הפעילות</a:t>
            </a:r>
            <a:endParaRPr lang="en-US" sz="2400" dirty="0"/>
          </a:p>
          <a:p>
            <a:r>
              <a:rPr lang="en-US" sz="2400" dirty="0" err="1"/>
              <a:t>P</a:t>
            </a:r>
            <a:r>
              <a:rPr lang="en-US" sz="2400" baseline="-25000" dirty="0" err="1"/>
              <a:t>Tot</a:t>
            </a:r>
            <a:r>
              <a:rPr lang="he-IL" sz="2400" dirty="0"/>
              <a:t> = סך כל האבחונים שעבורם קיבל נותן השירותים תשלום בשנת הפעילות</a:t>
            </a:r>
            <a:endParaRPr lang="en-US" sz="2400" dirty="0"/>
          </a:p>
          <a:p>
            <a:r>
              <a:rPr lang="en-US" sz="2400" dirty="0"/>
              <a:t>P</a:t>
            </a:r>
            <a:r>
              <a:rPr lang="en-US" sz="2400" baseline="-25000" dirty="0"/>
              <a:t>i</a:t>
            </a:r>
            <a:r>
              <a:rPr lang="he-IL" sz="2400" dirty="0"/>
              <a:t> = סך כל שירותי הייעוץ </a:t>
            </a:r>
            <a:r>
              <a:rPr lang="he-IL" sz="2400" dirty="0" err="1"/>
              <a:t>ופרויקטי</a:t>
            </a:r>
            <a:r>
              <a:rPr lang="he-IL" sz="2400" dirty="0"/>
              <a:t> ההטמעה אשר עומדים בקריטריונים, אשר בוצעו ע"י צוות המכון בשנת הפעילות.</a:t>
            </a:r>
            <a:endParaRPr lang="en-US" sz="2400" dirty="0"/>
          </a:p>
          <a:p>
            <a:r>
              <a:rPr lang="en-US" sz="2400" dirty="0"/>
              <a:t>P</a:t>
            </a:r>
            <a:r>
              <a:rPr lang="en-US" sz="2400" baseline="-25000" dirty="0"/>
              <a:t>o</a:t>
            </a:r>
            <a:r>
              <a:rPr lang="he-IL" sz="2400" dirty="0"/>
              <a:t> = סך כל שירותי הייעוץ </a:t>
            </a:r>
            <a:r>
              <a:rPr lang="he-IL" sz="2400" dirty="0" err="1"/>
              <a:t>ופרויקטי</a:t>
            </a:r>
            <a:r>
              <a:rPr lang="he-IL" sz="2400" dirty="0"/>
              <a:t> ההטמעה אשר עומדים בקריטריונים, אשר בוצעו ע"י נותני שירותים חיצוניים בשנת הפעילות. </a:t>
            </a:r>
            <a:endParaRPr lang="en-US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מלבן 4"/>
              <p:cNvSpPr/>
              <p:nvPr/>
            </p:nvSpPr>
            <p:spPr>
              <a:xfrm>
                <a:off x="2563430" y="2377626"/>
                <a:ext cx="7065139" cy="1576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400" i="1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4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David" panose="020E0502060401010101" pitchFamily="34" charset="-79"/>
                              </a:rPr>
                              <m:t>𝑇</m:t>
                            </m:r>
                          </m:e>
                          <m:sub>
                            <m:r>
                              <a:rPr lang="en-US" sz="4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David" panose="020E0502060401010101" pitchFamily="34" charset="-79"/>
                              </a:rPr>
                              <m:t>𝑀𝑎𝑥</m:t>
                            </m:r>
                          </m:sub>
                        </m:sSub>
                        <m:r>
                          <a:rPr lang="en-US" sz="4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David" panose="020E0502060401010101" pitchFamily="34" charset="-79"/>
                          </a:rPr>
                          <m:t>∗</m:t>
                        </m:r>
                        <m:d>
                          <m:dPr>
                            <m:ctrlPr>
                              <a:rPr lang="en-US" sz="44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4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4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David" panose="020E0502060401010101" pitchFamily="34" charset="-79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4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David" panose="020E0502060401010101" pitchFamily="34" charset="-79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sz="4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4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David" panose="020E0502060401010101" pitchFamily="34" charset="-79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David" panose="020E0502060401010101" pitchFamily="34" charset="-79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4400" i="1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4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4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𝑇𝑜𝑡</m:t>
                            </m:r>
                          </m:sub>
                        </m:sSub>
                      </m:den>
                    </m:f>
                    <m:r>
                      <a:rPr lang="en-US" sz="4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David" panose="020E0502060401010101" pitchFamily="34" charset="-79"/>
                      </a:rPr>
                      <m:t>=</m:t>
                    </m:r>
                  </m:oMath>
                </a14:m>
                <a:r>
                  <a:rPr lang="en-US" sz="4400" dirty="0">
                    <a:latin typeface="Calibri" panose="020F0502020204030204" pitchFamily="34" charset="0"/>
                    <a:ea typeface="Times New Roman" panose="02020603050405020304" pitchFamily="18" charset="0"/>
                    <a:cs typeface="David" panose="020E0502060401010101" pitchFamily="34" charset="-79"/>
                  </a:rPr>
                  <a:t>  </a:t>
                </a:r>
                <a:r>
                  <a:rPr lang="he-IL" sz="4400" dirty="0">
                    <a:latin typeface="Calibri" panose="020F0502020204030204" pitchFamily="34" charset="0"/>
                    <a:ea typeface="Times New Roman" panose="02020603050405020304" pitchFamily="18" charset="0"/>
                    <a:cs typeface="David" panose="020E0502060401010101" pitchFamily="34" charset="-79"/>
                  </a:rPr>
                  <a:t>בונוס ב'</a:t>
                </a:r>
                <a:endParaRPr lang="en-US" sz="4400" dirty="0"/>
              </a:p>
            </p:txBody>
          </p:sp>
        </mc:Choice>
        <mc:Fallback xmlns="">
          <p:sp>
            <p:nvSpPr>
              <p:cNvPr id="5" name="מלבן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430" y="2377626"/>
                <a:ext cx="7065139" cy="1576137"/>
              </a:xfrm>
              <a:prstGeom prst="rect">
                <a:avLst/>
              </a:prstGeom>
              <a:blipFill>
                <a:blip r:embed="rId2"/>
                <a:stretch>
                  <a:fillRect r="-2418" b="-5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87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מנהליים – סעיף 7.1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הרכב המציע (7.1.1)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2-4 חברים כאשר לפחות חבר אחד הוא גוף אקדמי ולפחות חבר אחד אינו גוף אקדמי (7.1.1.1)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כל חבר במציע רשאי להיות חבר רק בהצעה אחת (7.1.1.1.3)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מפעלים אינם רשאים לגשת למכרז כחבר במציע (7.1.1.1.4)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לאחר הזכייה, המציע יתאגד כחברה ייעודית למטרת הפרויקט, </a:t>
            </a:r>
            <a:r>
              <a:rPr lang="en-US" sz="2200" dirty="0"/>
              <a:t>SPC</a:t>
            </a:r>
            <a:r>
              <a:rPr lang="he-IL" sz="2200" dirty="0"/>
              <a:t> (7.1.1.2)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21106" y="1858423"/>
            <a:ext cx="5971340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ניהול ספרי חשבונות (7.1.2)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חובת רישום (7.1.3)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תנאים נוספים (7.1.4)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2158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מקצועיים וכ"א – סעיף 7.2-7.3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300686" y="1855642"/>
            <a:ext cx="4430438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תנאי סף מקצועיים (7.2)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כישורי המציע (7.2.1)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מוכח של 4 שנים מתוך 7 בלפחות שניים מהתחומים המוגדרים (7.2.1.1)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יש להוכיח את הניסיון בעזרת חבר אחד במציע עבור כל תחום (7.2.1.2)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ט' (7.2.1.3)</a:t>
            </a: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21106" y="1858423"/>
            <a:ext cx="6995694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כוח אדם (7.3)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מנהל המכון (7.3.3)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השכלה – תואר ראשון לפחות בתחומים המוגדרים (7.3.3.1)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מוכח של 5 שנים מתוך 7 בעבודה בתעשייה בלפחות שניים מהתחומים המוגדרים (7.3.3.2)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של לפחות 3 שנים מתוך 7 בתור מנהל מפעל או מנהל בכיר בתחום התפעול (7.3.3.3)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ניהול פרויקטים בתעשייה בהיקף של לפחות 3 </a:t>
            </a:r>
            <a:r>
              <a:rPr lang="he-IL" sz="2000" dirty="0" err="1"/>
              <a:t>מלש"ח</a:t>
            </a:r>
            <a:r>
              <a:rPr lang="he-IL" sz="2000" dirty="0"/>
              <a:t> במצטבר, ולפחות פרויקט אחד בהיקף של מעל 1 </a:t>
            </a:r>
            <a:r>
              <a:rPr lang="he-IL" sz="2000" dirty="0" err="1"/>
              <a:t>מלש"ח</a:t>
            </a:r>
            <a:r>
              <a:rPr lang="he-IL" sz="2000" dirty="0"/>
              <a:t> אשר נמשך לפחות 4 חודשים וכלל ניהול כ"א, במהלך 5 שנים (7.3.3.4)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י' </a:t>
            </a:r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24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45168" y="1828799"/>
            <a:ext cx="11165640" cy="494498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he-IL" sz="3200" dirty="0" smtClean="0"/>
              <a:t>לתשומת לב המציעים – </a:t>
            </a:r>
          </a:p>
          <a:p>
            <a:pPr marL="0" indent="0">
              <a:buNone/>
            </a:pPr>
            <a:r>
              <a:rPr lang="he-IL" sz="3200" dirty="0" smtClean="0"/>
              <a:t>המצגת הנ"ל נועדה לסייע למציעים הפוטנציאלים לקרוא את המכרז, ולזהות היכן נמצאים סעיפים </a:t>
            </a:r>
            <a:r>
              <a:rPr lang="he-IL" sz="3200" dirty="0" err="1" smtClean="0"/>
              <a:t>מסויימים</a:t>
            </a:r>
            <a:r>
              <a:rPr lang="he-IL" sz="3200" dirty="0" smtClean="0"/>
              <a:t> בתוך מסמכי המכרז, בלבד.</a:t>
            </a:r>
          </a:p>
          <a:p>
            <a:pPr marL="0" indent="0">
              <a:buNone/>
            </a:pPr>
            <a:endParaRPr lang="he-IL" sz="3200" dirty="0"/>
          </a:p>
          <a:p>
            <a:pPr marL="0" indent="0">
              <a:buNone/>
            </a:pPr>
            <a:r>
              <a:rPr lang="he-IL" sz="3200" dirty="0" smtClean="0"/>
              <a:t>הנוסח המחייב הינו הנוסח המופיע במסמכי המכרז, ובכל מקרה של אי בהירות או סתירה בין נוסח המצגת לנוסח המכרז – יגבר נוסח המכרז.</a:t>
            </a:r>
            <a:endParaRPr lang="he-IL" sz="3200" dirty="0"/>
          </a:p>
          <a:p>
            <a:pPr marL="0" indent="0">
              <a:buNone/>
            </a:pP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1592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פיננסיים – סעיף 7.4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0171" y="1855642"/>
            <a:ext cx="5460953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מחזור כספי של מעל 5 </a:t>
            </a:r>
            <a:r>
              <a:rPr lang="he-IL" sz="2400" dirty="0" err="1"/>
              <a:t>מלש"ח</a:t>
            </a:r>
            <a:r>
              <a:rPr lang="he-IL" sz="2400" dirty="0"/>
              <a:t> בשנים 2015-2017 (7.4.1)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באמצעות אחד מהחברים במציע אשר יחזיק לפחות 25% מאמצעי השליטה, או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באמצעות </a:t>
            </a:r>
            <a:r>
              <a:rPr lang="he-IL" sz="2200" dirty="0" err="1"/>
              <a:t>סכימת</a:t>
            </a:r>
            <a:r>
              <a:rPr lang="he-IL" sz="2200" dirty="0"/>
              <a:t> המחזור של מספר חברים במציע אשר כל אחד מהם יחזיק 25% מאמצעי השליטה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21106" y="1858423"/>
            <a:ext cx="5849065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יחס שוטף גבוה מ-1.2 ב-2017 (7.4.2)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אם המחזור הכספי הוכח באמצעות חבר אחד במציע – אותו חבר נדרש להוכיח עמידה ביחס השוטף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אם המחזור הכספי הוכח באמצעות מספר חברים במציע, כל אחד מאותם החברים, בנפרד, נדרש להוכיח עמידה ביחס השוטף </a:t>
            </a:r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4873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ניקוד האיכות – סעיף 8.1-8.2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1" y="1855642"/>
            <a:ext cx="5635124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ניסיון המציע, 20 נק' (8.1.1)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בהקמה של פרויקטים חדשים, 2 נק' (8.1.1.1)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בניהול פרויקטים בתעשייה, 6 נק' (8.1.1.2)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בעבודה עם טכנולוגיות ייצור מתקדם, 6 נק' (8.1.1.3)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במחקר ופיתוח, 3 נק' (8.1.1.4)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נוכחות במחוז צפון, 3 נק' (8.1.1.5)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ט' (8.1 ג')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594169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ניסיון מנהל המכון, 20 נק' (8.1.2)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המכון בניהול פרויקטים מורכבים בתעשייה, 5 נק' (8.1.2.1)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המכון בניהול מפעל, 5 נק' (8.1.2.2)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המכון בהטמעת טכנולוגיות חדשות בתעשייה, 7 נק' (8.1.2.3)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השכלה רלוונטית של מנהל המכון מעבר לנדרש בתנאי הסף, 3 נק' (8.1.2.4)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b="1" dirty="0"/>
              <a:t>לצורך הוכחה יש למלא את נספח י' (8.1 ד')</a:t>
            </a: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105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1" y="1855642"/>
            <a:ext cx="5635124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מתודולוגיה ותכנית עסקית, 20 נק' (8.1.3)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איכות המתודולוגיה ותכנית העבודה, 15 נק' (8.1.3.1)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איכות התכנית העסקית, 5 נק' (8.1.3.2)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b="1" dirty="0"/>
              <a:t>לצורך הוכחה יש למלא את נספחים י' (</a:t>
            </a:r>
            <a:r>
              <a:rPr lang="he-IL" sz="2200" b="1" dirty="0" err="1"/>
              <a:t>מתודלוגיה</a:t>
            </a:r>
            <a:r>
              <a:rPr lang="he-IL" sz="2200" b="1" dirty="0"/>
              <a:t> ותכנית עבודה) ו-יא' (תכנית עסקית) (8.1 ה')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594169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יובהר כי קביעת ניקוד האיכות תיעשה אך ורק ביחס למידע שסופק בנספחים המפורטים לעיל (8.1 ו')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סה"כ איכות מסמכי ההצעה – 60 נק'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ריאיון התרשמות, 10 נק' (8.2)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סה"כ ניקוד האיכות – 70 נק'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xmlns="" id="{5E3F1F0D-6ECC-48E5-ADCD-C28C4BB1E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ניקוד האיכות – סעיף 8.1-8.2 בגוף המכרז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851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332955" y="1855642"/>
            <a:ext cx="4398170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הצעת המחיר מורכבת משני חלקים (8.3.2):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הנחה מתעריף מרבי רבעוני עבור התשלום התפעולי הקבוע (50%)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הנחה מתעריף מרבי עבור יחידת אבחון בסיסית (50%)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אחוז ההנחה המרבי, עבור כל אחד מהרכיבים בנפרד הינו 30% (8.3.4)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6871316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חישוב הניקוד עבור הצעת המחיר: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endParaRPr lang="he-IL" sz="2400" dirty="0"/>
          </a:p>
          <a:p>
            <a:endParaRPr lang="he-IL" sz="2000" dirty="0"/>
          </a:p>
          <a:p>
            <a:r>
              <a:rPr lang="en-US" sz="2000" dirty="0"/>
              <a:t>S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ניקוד ההצעה</a:t>
            </a:r>
          </a:p>
          <a:p>
            <a:r>
              <a:rPr lang="en-US" sz="2000" dirty="0"/>
              <a:t>M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הניקוד המקסימלי עבור הצעת המחיר – 30 נק'</a:t>
            </a:r>
          </a:p>
          <a:p>
            <a:r>
              <a:rPr lang="en-US" sz="2000" dirty="0"/>
              <a:t>X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אחוז ההנחה המשוקלל המוצע – מחושב כממוצע פשוט של אחוזי ההנחה עבור תשלום התפעול הקבוע ועבור יחידת האבחון הבסיסית</a:t>
            </a:r>
          </a:p>
          <a:p>
            <a:r>
              <a:rPr lang="en-US" sz="2000" dirty="0"/>
              <a:t>A</a:t>
            </a:r>
            <a:r>
              <a:rPr lang="he-IL" sz="2000" dirty="0"/>
              <a:t> =</a:t>
            </a:r>
            <a:r>
              <a:rPr lang="en-US" sz="2000" dirty="0"/>
              <a:t>  </a:t>
            </a:r>
            <a:r>
              <a:rPr lang="he-IL" sz="2000" dirty="0"/>
              <a:t>אחוז ההנחה המקסימלי – 30%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כותרת 1">
            <a:extLst>
              <a:ext uri="{FF2B5EF4-FFF2-40B4-BE49-F238E27FC236}">
                <a16:creationId xmlns:a16="http://schemas.microsoft.com/office/drawing/2014/main" xmlns="" id="{81831711-0756-4A55-BC49-719E16CE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הצעת המחיר – סעיף 8.3 בגוף המכרז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8D7BE1C5-F76B-4FC7-B2BC-E8508A796406}"/>
                  </a:ext>
                </a:extLst>
              </p:cNvPr>
              <p:cNvSpPr/>
              <p:nvPr/>
            </p:nvSpPr>
            <p:spPr>
              <a:xfrm>
                <a:off x="2826052" y="2494148"/>
                <a:ext cx="2781659" cy="1355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x-none" sz="4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x-none" sz="4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x-none" sz="44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x-none" sz="4400" i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x-none" sz="4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x-none" sz="4400" i="1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x-none" sz="44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x-none" sz="4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D7BE1C5-F76B-4FC7-B2BC-E8508A7964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052" y="2494148"/>
                <a:ext cx="2781659" cy="13555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42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6513" y="1855642"/>
            <a:ext cx="5454612" cy="5002357"/>
          </a:xfrm>
        </p:spPr>
        <p:txBody>
          <a:bodyPr anchor="t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בחינת עמידה בתנאי סף (6.2.1)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ניקוד איכות מסמכי ההצעה (6.2.2)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רק הצעות עם ניקוד של 45 ומעלה בשלב זה יעברו לשלב הריאיון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ראיון התרשמות (6.2.3)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רק הצעות עם ניקוד של 54 ומעלה בשלב זה יעברו לשלב הצעת המחיר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ניקוד הצעת המחיר (6.2.4)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אפשרות להליך תחרותי נוסף ביחס להצעת המחיר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סיכום הציונים ובחירת הזוכה (6.2.5)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כותרת 1">
            <a:extLst>
              <a:ext uri="{FF2B5EF4-FFF2-40B4-BE49-F238E27FC236}">
                <a16:creationId xmlns:a16="http://schemas.microsoft.com/office/drawing/2014/main" xmlns="" id="{81831711-0756-4A55-BC49-719E16CE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בחירת הזוכה – סעיף 6 בגוף המכרז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95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1" y="1855642"/>
            <a:ext cx="5635124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הצהרות הצדדים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תקופת ההסכם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השירותים שיינתנו ע"י נותן השירותים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חובות כלליות של נותן השירותים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תקופת התארגנות (6)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אישור הפעלה (7)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הפעלת המכון (8)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כוח אדם (11)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ניגוד עניינים (13)</a:t>
            </a:r>
          </a:p>
          <a:p>
            <a:pPr marL="0" indent="0">
              <a:buNone/>
            </a:pPr>
            <a:endParaRPr lang="he-IL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he-IL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594169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xmlns="" id="{5E3F1F0D-6ECC-48E5-ADCD-C28C4BB1E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 smtClean="0"/>
              <a:t>הסכם השירותים – נספח י"ז</a:t>
            </a:r>
            <a:endParaRPr lang="en-US" sz="3600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460876" y="1855643"/>
            <a:ext cx="5635124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המשרד (14)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פיקוח המשרד (16)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התמורה (17)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הצמדה (18)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דרך תשלום התמורה (19)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פיצויים מוסכמים (22)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ביטוח (24)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נספחים להסכם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he-IL" sz="24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 smtClean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682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תוכן עניינים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579896" y="1828799"/>
            <a:ext cx="4030912" cy="4944980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מבנה המכרז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השירותים הנדרשים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מודל התמורה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תנאי סף </a:t>
            </a:r>
          </a:p>
          <a:p>
            <a:pPr marL="0" indent="0">
              <a:buNone/>
            </a:pPr>
            <a:endParaRPr lang="he-IL" sz="3200" dirty="0"/>
          </a:p>
        </p:txBody>
      </p:sp>
      <p:sp>
        <p:nvSpPr>
          <p:cNvPr id="4" name="מלבן 3"/>
          <p:cNvSpPr/>
          <p:nvPr/>
        </p:nvSpPr>
        <p:spPr>
          <a:xfrm>
            <a:off x="3681665" y="1828799"/>
            <a:ext cx="3898231" cy="46562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ניקוד איכות</a:t>
            </a: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הצעת המחיר</a:t>
            </a: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בחירת הזוכה</a:t>
            </a: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הסכם השירותים</a:t>
            </a:r>
          </a:p>
        </p:txBody>
      </p:sp>
    </p:spTree>
    <p:extLst>
      <p:ext uri="{BB962C8B-B14F-4D97-AF65-F5344CB8AC3E}">
        <p14:creationId xmlns:p14="http://schemas.microsoft.com/office/powerpoint/2010/main" val="372733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מבנה המכרז – 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436895" y="1804737"/>
            <a:ext cx="5173911" cy="4957009"/>
          </a:xfrm>
        </p:spPr>
        <p:txBody>
          <a:bodyPr anchor="t">
            <a:normAutofit lnSpcReduction="10000"/>
          </a:bodyPr>
          <a:lstStyle/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מועדים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הגדרות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רקע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השירותים הנדרשים (נספח ה')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תקופת ההתקשרות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הליך בחינת הצעות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תנאי סף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ניקוד ההצעות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אופן הגשת הצעות</a:t>
            </a:r>
          </a:p>
          <a:p>
            <a:pPr marL="781200" lvl="1" indent="-457200">
              <a:buFont typeface="+mj-lt"/>
              <a:buAutoNum type="arabicPeriod"/>
            </a:pPr>
            <a:endParaRPr lang="he-IL" sz="2800" dirty="0"/>
          </a:p>
          <a:p>
            <a:pPr marL="781200" lvl="1" indent="-457200">
              <a:buFont typeface="+mj-lt"/>
              <a:buAutoNum type="arabicPeriod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85011" y="1804736"/>
            <a:ext cx="6051884" cy="4957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8350" lvl="1" indent="-514350">
              <a:buFont typeface="+mj-lt"/>
              <a:buAutoNum type="arabicPeriod" startAt="10"/>
            </a:pPr>
            <a:r>
              <a:rPr lang="he-IL" sz="2800" dirty="0"/>
              <a:t>התחייבויות הזוכה (הסכם השירותים)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התמורה (הסכם השירותים)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היררכיה מכרז/הסכם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כנס מציעים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שאלות ותשובות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עיון במסמכים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פרסום המסמכים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רשימת נספחים</a:t>
            </a:r>
          </a:p>
          <a:p>
            <a:pPr marL="781200" lvl="1" indent="-457200">
              <a:buFont typeface="+mj-lt"/>
              <a:buAutoNum type="arabicPeriod" startAt="10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297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מבנה המכרז – נספחים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436897" y="1900990"/>
            <a:ext cx="5173911" cy="4957009"/>
          </a:xfrm>
        </p:spPr>
        <p:txBody>
          <a:bodyPr anchor="t">
            <a:normAutofit fontScale="92500" lnSpcReduction="20000"/>
          </a:bodyPr>
          <a:lstStyle/>
          <a:p>
            <a:pPr marL="324000" lvl="1" indent="0">
              <a:buNone/>
            </a:pPr>
            <a:r>
              <a:rPr lang="he-IL" sz="2800" dirty="0"/>
              <a:t>א.	הצהרת המציע</a:t>
            </a:r>
          </a:p>
          <a:p>
            <a:pPr marL="324000" lvl="1" indent="0">
              <a:buNone/>
            </a:pPr>
            <a:r>
              <a:rPr lang="he-IL" sz="2800" dirty="0"/>
              <a:t>ב. 	פרטי המציע</a:t>
            </a:r>
          </a:p>
          <a:p>
            <a:pPr marL="324000" lvl="1" indent="0">
              <a:buNone/>
            </a:pPr>
            <a:r>
              <a:rPr lang="he-IL" sz="2800" dirty="0"/>
              <a:t>ג. 	פרטי החבר במציע</a:t>
            </a:r>
          </a:p>
          <a:p>
            <a:pPr marL="324000" lvl="1" indent="0">
              <a:buNone/>
            </a:pPr>
            <a:r>
              <a:rPr lang="he-IL" sz="2800" dirty="0"/>
              <a:t>ד. 	התחייבות החברים במציע</a:t>
            </a:r>
          </a:p>
          <a:p>
            <a:pPr marL="324000" lvl="1" indent="0">
              <a:buNone/>
            </a:pPr>
            <a:r>
              <a:rPr lang="he-IL" sz="2800" dirty="0"/>
              <a:t>ה. 	השירותים הנדרשים</a:t>
            </a:r>
          </a:p>
          <a:p>
            <a:pPr marL="324000" lvl="1" indent="0">
              <a:buNone/>
            </a:pPr>
            <a:r>
              <a:rPr lang="he-IL" sz="2800" dirty="0"/>
              <a:t>ו. 	קיום חוקי עבודה</a:t>
            </a:r>
          </a:p>
          <a:p>
            <a:pPr marL="324000" lvl="1" indent="0">
              <a:buNone/>
            </a:pPr>
            <a:r>
              <a:rPr lang="he-IL" sz="2800" dirty="0"/>
              <a:t>ז. 	שימוש בתוכנות מקוריות</a:t>
            </a:r>
          </a:p>
          <a:p>
            <a:pPr marL="324000" lvl="1" indent="0">
              <a:buNone/>
            </a:pPr>
            <a:r>
              <a:rPr lang="he-IL" sz="2800" dirty="0"/>
              <a:t>ח. 	כתב ערבות</a:t>
            </a:r>
          </a:p>
          <a:p>
            <a:pPr marL="324000" lvl="1" indent="0">
              <a:buNone/>
            </a:pPr>
            <a:r>
              <a:rPr lang="he-IL" sz="2800" dirty="0"/>
              <a:t>ט. 	ניסיון המציע</a:t>
            </a:r>
          </a:p>
          <a:p>
            <a:pPr marL="324000" lvl="1" indent="0">
              <a:buNone/>
            </a:pPr>
            <a:r>
              <a:rPr lang="he-IL" sz="2800" dirty="0"/>
              <a:t>י. 	ניסיון מנהל המכון</a:t>
            </a:r>
          </a:p>
          <a:p>
            <a:pPr marL="781200" lvl="1" indent="-457200">
              <a:buFont typeface="+mj-lt"/>
              <a:buAutoNum type="arabicPeriod"/>
            </a:pPr>
            <a:endParaRPr lang="he-IL" sz="2800" dirty="0"/>
          </a:p>
          <a:p>
            <a:pPr marL="781200" lvl="1" indent="-457200">
              <a:buFont typeface="+mj-lt"/>
              <a:buAutoNum type="arabicPeriod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85013" y="1900991"/>
            <a:ext cx="6268450" cy="49570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0">
              <a:buNone/>
            </a:pPr>
            <a:r>
              <a:rPr lang="he-IL" sz="2800" dirty="0"/>
              <a:t>י"א. 	תכנית עבודה ומתודולוגיה</a:t>
            </a:r>
          </a:p>
          <a:p>
            <a:pPr marL="324000" lvl="1" indent="0">
              <a:buNone/>
            </a:pPr>
            <a:r>
              <a:rPr lang="he-IL" sz="2800" dirty="0"/>
              <a:t>י"ב. 	תכנית עסקית</a:t>
            </a:r>
          </a:p>
          <a:p>
            <a:pPr marL="324000" lvl="1" indent="0">
              <a:buNone/>
            </a:pPr>
            <a:r>
              <a:rPr lang="he-IL" sz="2800" dirty="0"/>
              <a:t>י"ג. 	הצעת מחיר</a:t>
            </a:r>
          </a:p>
          <a:p>
            <a:pPr marL="324000" lvl="1" indent="0">
              <a:buNone/>
            </a:pPr>
            <a:r>
              <a:rPr lang="he-IL" sz="2800" dirty="0"/>
              <a:t>י"ד. 	ניגוד עניינים</a:t>
            </a:r>
          </a:p>
          <a:p>
            <a:pPr marL="324000" lvl="1" indent="0">
              <a:buNone/>
            </a:pPr>
            <a:r>
              <a:rPr lang="he-IL" sz="2800" dirty="0"/>
              <a:t>ט"ו. 	ציוד</a:t>
            </a:r>
          </a:p>
          <a:p>
            <a:pPr marL="324000" lvl="1" indent="0">
              <a:buNone/>
            </a:pPr>
            <a:r>
              <a:rPr lang="he-IL" sz="2800" dirty="0"/>
              <a:t>ט"ז.	פרטים סודיים בהצעה</a:t>
            </a:r>
          </a:p>
          <a:p>
            <a:pPr marL="324000" lvl="1" indent="0">
              <a:buNone/>
            </a:pPr>
            <a:r>
              <a:rPr lang="he-IL" sz="2800" dirty="0"/>
              <a:t>י"ז. 	הסכם השירותים</a:t>
            </a:r>
          </a:p>
          <a:p>
            <a:pPr marL="324000" lvl="1" indent="0">
              <a:buNone/>
            </a:pPr>
            <a:r>
              <a:rPr lang="he-IL" sz="2800" dirty="0"/>
              <a:t>י"ח. 	איתנות פיננסית</a:t>
            </a:r>
          </a:p>
          <a:p>
            <a:pPr marL="324000" lvl="1" indent="0">
              <a:buNone/>
            </a:pPr>
            <a:r>
              <a:rPr lang="he-IL" sz="2800" dirty="0"/>
              <a:t>י"ט.	העסקת אנשים עם מוגבלויות</a:t>
            </a:r>
          </a:p>
          <a:p>
            <a:pPr marL="324000" lvl="1" indent="0">
              <a:buNone/>
            </a:pPr>
            <a:r>
              <a:rPr lang="he-IL" sz="2800" dirty="0"/>
              <a:t>כ. 	אבטחת מידע</a:t>
            </a:r>
          </a:p>
          <a:p>
            <a:pPr marL="781200" lvl="1" indent="-457200">
              <a:buFont typeface="+mj-lt"/>
              <a:buAutoNum type="arabicPeriod" startAt="10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772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81193" y="1855643"/>
            <a:ext cx="11029615" cy="470156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he-IL" sz="3200" dirty="0"/>
              <a:t>א.	כללי</a:t>
            </a:r>
          </a:p>
          <a:p>
            <a:pPr marL="0" indent="0">
              <a:buNone/>
            </a:pPr>
            <a:r>
              <a:rPr lang="he-IL" sz="3200" dirty="0"/>
              <a:t>ב.	דרישות הקמה</a:t>
            </a:r>
          </a:p>
          <a:p>
            <a:pPr marL="0" indent="0">
              <a:buNone/>
            </a:pPr>
            <a:r>
              <a:rPr lang="he-IL" sz="3200" dirty="0"/>
              <a:t>ג.	מרכז הידע</a:t>
            </a:r>
          </a:p>
          <a:p>
            <a:pPr marL="0" indent="0">
              <a:buNone/>
            </a:pPr>
            <a:r>
              <a:rPr lang="he-IL" sz="3200" dirty="0"/>
              <a:t>ד.	שירותי הסיוע</a:t>
            </a:r>
          </a:p>
          <a:p>
            <a:pPr marL="0" indent="0">
              <a:buNone/>
            </a:pPr>
            <a:r>
              <a:rPr lang="he-IL" sz="3200" dirty="0"/>
              <a:t>ה.	שירותים נוספים</a:t>
            </a:r>
          </a:p>
          <a:p>
            <a:pPr marL="0" indent="0">
              <a:buNone/>
            </a:pPr>
            <a:r>
              <a:rPr lang="he-IL" sz="3200" dirty="0"/>
              <a:t>ו.	כוח אדם</a:t>
            </a:r>
          </a:p>
          <a:p>
            <a:pPr marL="0" indent="0">
              <a:buNone/>
            </a:pPr>
            <a:r>
              <a:rPr lang="he-IL" sz="3200" dirty="0"/>
              <a:t>ז.	התנהלות מול המשרד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25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כללי (פרק א')  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33137" y="1855642"/>
            <a:ext cx="11177671" cy="483391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he-IL" sz="2800" dirty="0"/>
              <a:t>קהל היעד של המכון במסגרת מכרז זה יהיה כל תאגיד תעשייתי אשר התאגד במדינת ישראל ואשר עונה על אחד מבין שני התנאים הבאים:</a:t>
            </a:r>
            <a:endParaRPr lang="en-US" sz="2800" dirty="0"/>
          </a:p>
          <a:p>
            <a:r>
              <a:rPr lang="he-IL" sz="2600" dirty="0"/>
              <a:t>לפחות 50% מהכנסותיו בשנה הקודמת, נבעו מייצור תעשייתי בענפי הטכנולוגיה המסורתית או המעורבת-מסורתית</a:t>
            </a:r>
            <a:endParaRPr lang="en-US" sz="2600" dirty="0"/>
          </a:p>
          <a:p>
            <a:r>
              <a:rPr lang="he-IL" sz="2600" dirty="0"/>
              <a:t>לפחות 50% מהכנסותיו בשנה הקודמת, נבעו מייצור תעשייתי בענפי הטכנולוגיה המעורבת-עילית או העילית והעונה על שני התנאים הבאים במצטבר:</a:t>
            </a:r>
            <a:endParaRPr lang="en-US" sz="2600" dirty="0"/>
          </a:p>
          <a:p>
            <a:pPr lvl="2"/>
            <a:r>
              <a:rPr lang="he-IL" sz="2400" dirty="0"/>
              <a:t>מספר עובדי הייצור בו הינו לפחות 30% מכלל העובדים, אך לא פחות מ-3 עובדים.</a:t>
            </a:r>
            <a:endParaRPr lang="en-US" sz="2400" dirty="0"/>
          </a:p>
          <a:p>
            <a:pPr lvl="2"/>
            <a:r>
              <a:rPr lang="he-IL" sz="2400" dirty="0"/>
              <a:t>מספר עובדי המו"פ הוא לכל היותר 10% מכלל העובדים, אך לא יותר מ-25 עובדים.</a:t>
            </a:r>
          </a:p>
          <a:p>
            <a:pPr marL="36000" indent="0">
              <a:buNone/>
            </a:pPr>
            <a:r>
              <a:rPr lang="he-IL" sz="2800" dirty="0"/>
              <a:t>(סעיף 4.1)</a:t>
            </a:r>
          </a:p>
        </p:txBody>
      </p:sp>
    </p:spTree>
    <p:extLst>
      <p:ext uri="{BB962C8B-B14F-4D97-AF65-F5344CB8AC3E}">
        <p14:creationId xmlns:p14="http://schemas.microsoft.com/office/powerpoint/2010/main" val="269680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דרישות הקמה (פרק ב')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52674" y="1855643"/>
            <a:ext cx="5378450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לוחות זמנים לתקופת ההקמה (12)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הקמה מפורטת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המבנה –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מחוז צפון, אשכול פריפריאליות 1-4 (5.1)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מתחם מוגדר, לפעילות המכון בלבד (3.2)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לפחות 80 מ"ר משרדים + שטח לתשתית הטכנולוגית (3.3)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מותאם לפעילות המכון (3.4)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עומד בכל דרישות החוק (נגישות, </a:t>
            </a:r>
            <a:r>
              <a:rPr lang="he-IL" sz="2200" dirty="0" err="1"/>
              <a:t>כב"א</a:t>
            </a:r>
            <a:r>
              <a:rPr lang="he-IL" sz="2200" dirty="0"/>
              <a:t> וכו'), (3.5-3.8)</a:t>
            </a:r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974224" y="1855643"/>
            <a:ext cx="5378450" cy="47015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ציוד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גיוס כוח אדם וספקים חיצוניים (7)</a:t>
            </a: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הקמת אתר אינטרנט (8)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עבודה שנתית (10)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אישור הפעלה (11)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5807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מרכז הידע (פרק ג')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821904" y="1855643"/>
            <a:ext cx="4909219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שני תחומי התמחות (2)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אחד1 מתוך הרשימה (2.2.4):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רובוטיקה מתקדמת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IOT</a:t>
            </a:r>
            <a:endParaRPr lang="he-IL" sz="20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Big Data</a:t>
            </a: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אחד נוסף (2.2.5)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יתבטאו במאגר הידע, בתשתית הטכנולוגית, בפרסומים ובאירועים (2.3-2.5)</a:t>
            </a: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902368" y="1855642"/>
            <a:ext cx="6364705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מאגר ידע 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מידע אודות השחקנים המרכזיים וכלי סיוע (3.1.1-3.1.2)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קשר שוטף עם האקו-</a:t>
            </a:r>
            <a:r>
              <a:rPr lang="he-IL" sz="2200" dirty="0" err="1"/>
              <a:t>סיסטם</a:t>
            </a:r>
            <a:r>
              <a:rPr lang="he-IL" sz="2200" dirty="0"/>
              <a:t> בארץ ובעולם (3.1.4)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תשתית טכנולוגית (4)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תוכל לדמות ולבחון תהליכי שינוי בייצור, דרכים לייעול הייצור ובדיקת טכנולוגיות ושיטות ייצור מתקדם (4.1)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תוקם בצמוד למשרדי המכון, עד שנתיים מחתימה על ההסכם (4.4)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5911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דיבידנד">
  <a:themeElements>
    <a:clrScheme name="צהוב ירוק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דיבידנ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דיבידנ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דיבידנד</Template>
  <TotalTime>2762</TotalTime>
  <Words>2096</Words>
  <Application>Microsoft Office PowerPoint</Application>
  <PresentationFormat>מותאם אישית</PresentationFormat>
  <Paragraphs>415</Paragraphs>
  <Slides>25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25</vt:i4>
      </vt:variant>
    </vt:vector>
  </HeadingPairs>
  <TitlesOfParts>
    <vt:vector size="26" baseType="lpstr">
      <vt:lpstr>דיבידנד</vt:lpstr>
      <vt:lpstr>המכון לייצור מתקדם</vt:lpstr>
      <vt:lpstr>מצגת של PowerPoint</vt:lpstr>
      <vt:lpstr>תוכן עניינים</vt:lpstr>
      <vt:lpstr>מבנה המכרז – גוף המכרז</vt:lpstr>
      <vt:lpstr>מבנה המכרז – נספחים</vt:lpstr>
      <vt:lpstr>השירותים הנדרשים (נספח ה')</vt:lpstr>
      <vt:lpstr>השירותים הנדרשים (נספח ה') – כללי (פרק א')  </vt:lpstr>
      <vt:lpstr>השירותים הנדרשים (נספח ה') – דרישות הקמה (פרק ב')</vt:lpstr>
      <vt:lpstr>השירותים הנדרשים (נספח ה') – מרכז הידע (פרק ג')</vt:lpstr>
      <vt:lpstr>השירותים הנדרשים (נספח ה') – מרכז הידע (פרק ג')</vt:lpstr>
      <vt:lpstr>השירותים הנדרשים (נספח ה') – שירותי הסיוע (פרק ד')</vt:lpstr>
      <vt:lpstr>השירותים הנדרשים (נספח ה') – שירותי הסיוע (פרק ד')</vt:lpstr>
      <vt:lpstr>השירותים הנדרשים (נספח ה') – שירותים נוספים (פרק ה')</vt:lpstr>
      <vt:lpstr>השירותים הנדרשים (נספח ה') – כוח אדם (פרק ו')</vt:lpstr>
      <vt:lpstr>השירותים הנדרשים (נספח ה') – התנהלות מול המשרד (פרק ז')</vt:lpstr>
      <vt:lpstr>מודל התמורה – הסכם השירותים, סעיף 17</vt:lpstr>
      <vt:lpstr>מודל התמורה – הסכם השירותים, סעיף 17</vt:lpstr>
      <vt:lpstr>תנאי סף מנהליים – סעיף 7.1 בגוף המכרז</vt:lpstr>
      <vt:lpstr>תנאי סף מקצועיים וכ"א – סעיף 7.2-7.3 בגוף המכרז</vt:lpstr>
      <vt:lpstr>תנאי סף פיננסיים – סעיף 7.4 בגוף המכרז</vt:lpstr>
      <vt:lpstr>ניקוד האיכות – סעיף 8.1-8.2 בגוף המכרז</vt:lpstr>
      <vt:lpstr>ניקוד האיכות – סעיף 8.1-8.2 בגוף המכרז</vt:lpstr>
      <vt:lpstr>הצעת המחיר – סעיף 8.3 בגוף המכרז</vt:lpstr>
      <vt:lpstr>בחירת הזוכה – סעיף 6 בגוף המכרז</vt:lpstr>
      <vt:lpstr>הסכם השירותים – נספח י"ז</vt:lpstr>
    </vt:vector>
  </TitlesOfParts>
  <Company>Ministry Of Economy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המרכז לייצור נקי</dc:title>
  <dc:creator>Windows User</dc:creator>
  <cp:lastModifiedBy>סימה פיאמנטה</cp:lastModifiedBy>
  <cp:revision>153</cp:revision>
  <cp:lastPrinted>2018-05-15T05:55:04Z</cp:lastPrinted>
  <dcterms:created xsi:type="dcterms:W3CDTF">2018-02-21T14:18:00Z</dcterms:created>
  <dcterms:modified xsi:type="dcterms:W3CDTF">2018-08-13T12:25:45Z</dcterms:modified>
</cp:coreProperties>
</file>